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8" r:id="rId2"/>
  </p:sldMasterIdLst>
  <p:notesMasterIdLst>
    <p:notesMasterId r:id="rId19"/>
  </p:notesMasterIdLst>
  <p:sldIdLst>
    <p:sldId id="326" r:id="rId3"/>
    <p:sldId id="316" r:id="rId4"/>
    <p:sldId id="328" r:id="rId5"/>
    <p:sldId id="329" r:id="rId6"/>
    <p:sldId id="334" r:id="rId7"/>
    <p:sldId id="330" r:id="rId8"/>
    <p:sldId id="331" r:id="rId9"/>
    <p:sldId id="332" r:id="rId10"/>
    <p:sldId id="333" r:id="rId11"/>
    <p:sldId id="321" r:id="rId12"/>
    <p:sldId id="322" r:id="rId13"/>
    <p:sldId id="323" r:id="rId14"/>
    <p:sldId id="324" r:id="rId15"/>
    <p:sldId id="325" r:id="rId16"/>
    <p:sldId id="317" r:id="rId17"/>
    <p:sldId id="32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415" autoAdjust="0"/>
  </p:normalViewPr>
  <p:slideViewPr>
    <p:cSldViewPr snapToGrid="0">
      <p:cViewPr varScale="1">
        <p:scale>
          <a:sx n="80" d="100"/>
          <a:sy n="80" d="100"/>
        </p:scale>
        <p:origin x="1794" y="96"/>
      </p:cViewPr>
      <p:guideLst/>
    </p:cSldViewPr>
  </p:slideViewPr>
  <p:outlineViewPr>
    <p:cViewPr>
      <p:scale>
        <a:sx n="33" d="100"/>
        <a:sy n="33" d="100"/>
      </p:scale>
      <p:origin x="0" y="-1665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BA9CF-3777-4982-A16D-2C1FBFC668B8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8B276-7A50-45C3-934E-C7DD904B3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8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大家好，我是谢之平，今天给大家讲的这篇论文是</a:t>
            </a:r>
            <a:r>
              <a:rPr lang="en-US" altLang="zh-CN" dirty="0" smtClean="0"/>
              <a:t>CVPR2018</a:t>
            </a:r>
            <a:r>
              <a:rPr lang="zh-CN" altLang="en-US" dirty="0" smtClean="0"/>
              <a:t>的一篇文章。作者是在商汤</a:t>
            </a:r>
            <a:r>
              <a:rPr lang="zh-CN" altLang="en-US" dirty="0" smtClean="0"/>
              <a:t>实习李博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这篇文章介绍的一种高性能的单目标追踪算法，下面我将从以下几个方面对这篇论文进行介绍。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8B276-7A50-45C3-934E-C7DD904B3B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44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</a:t>
            </a:r>
            <a:r>
              <a:rPr lang="zh-CN" altLang="en-US" dirty="0" smtClean="0"/>
              <a:t>是一个做目标追踪的国际竞赛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EAO </a:t>
            </a:r>
            <a:r>
              <a:rPr lang="zh-CN" altLang="en-US" dirty="0" smtClean="0"/>
              <a:t>是指所有帧重合的平均值</a:t>
            </a:r>
            <a:endParaRPr lang="en-US" altLang="zh-CN" dirty="0" smtClean="0"/>
          </a:p>
          <a:p>
            <a:r>
              <a:rPr lang="en-US" altLang="zh-CN" dirty="0" smtClean="0"/>
              <a:t>Accuracy </a:t>
            </a:r>
            <a:r>
              <a:rPr lang="zh-CN" altLang="en-US" dirty="0" smtClean="0"/>
              <a:t>准确率，成功跟踪时的帧占总帧数的比例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失败率</a:t>
            </a:r>
            <a:r>
              <a:rPr lang="en-US" altLang="zh-CN" dirty="0" smtClean="0"/>
              <a:t>(Failure)</a:t>
            </a:r>
            <a:r>
              <a:rPr lang="zh-CN" altLang="en-US" dirty="0" smtClean="0"/>
              <a:t>：一定长度的帧数之内，重合率小于某个阈值的次数。在</a:t>
            </a:r>
            <a:r>
              <a:rPr lang="en-US" altLang="zh-CN" dirty="0" smtClean="0"/>
              <a:t>VOT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OTB</a:t>
            </a:r>
            <a:r>
              <a:rPr lang="zh-CN" altLang="en-US" dirty="0" smtClean="0"/>
              <a:t>数据集上，每当重合率小于某个阈值时，会进行复位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：表示归一化后的跟踪速度。具体做法是在同一台设备上用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跟踪算法处理每帧图像的时间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30*30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的窗口对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600×600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的图像做滤波操作的时间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。这项指标很重要，现在该算法在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VOT2015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上已经吊打其他同类算法了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3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2016</a:t>
            </a:r>
            <a:r>
              <a:rPr lang="zh-CN" altLang="en-US" dirty="0" smtClean="0"/>
              <a:t>同样的吊打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8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VOT 2017</a:t>
            </a:r>
            <a:r>
              <a:rPr lang="zh-CN" altLang="en-US" dirty="0" smtClean="0"/>
              <a:t>在上面那些指标上，作者这篇论文就没有吊打了！！！！所以作者提出了它的另一个显著优势，那就是实时性，能达到</a:t>
            </a:r>
            <a:r>
              <a:rPr lang="en-US" altLang="zh-CN" dirty="0" smtClean="0"/>
              <a:t>160fps</a:t>
            </a:r>
            <a:r>
              <a:rPr lang="zh-CN" altLang="en-US" dirty="0" smtClean="0"/>
              <a:t>，这是一个非常不错的结果了！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5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这幅图展示的是：随着两个不同数据集数据的增加，算法性能也在逐步提升。性能是不饱和的，这也就意味着跟踪器性能可能会随着更多的训练数据而变得更好。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这是算法的定性结果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最后，对于这篇论文，有几点总结以及我的思考：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作者结合了两篇已有论文的算法，结合视频检测的特点，将两者合二为一，提出了一种性能和速度都非常良好的算法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第二点这篇论文其实在</a:t>
            </a:r>
            <a:r>
              <a:rPr lang="en-US" altLang="zh-CN" dirty="0" smtClean="0"/>
              <a:t>VOT2015/2016</a:t>
            </a:r>
            <a:r>
              <a:rPr lang="zh-CN" altLang="en-US" dirty="0" smtClean="0"/>
              <a:t>各方面标准上都十分强悍，虽然不知道为什么</a:t>
            </a:r>
            <a:r>
              <a:rPr lang="en-US" altLang="zh-CN" dirty="0" smtClean="0"/>
              <a:t>VOT2017</a:t>
            </a:r>
            <a:r>
              <a:rPr lang="zh-CN" altLang="en-US" dirty="0" smtClean="0"/>
              <a:t>就没有干过其他算法，但是在实时性上却还是远超其他算法。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这篇文章在</a:t>
            </a:r>
            <a:r>
              <a:rPr lang="en-US" altLang="zh-CN" dirty="0" smtClean="0"/>
              <a:t>CVPR2018</a:t>
            </a:r>
            <a:r>
              <a:rPr lang="zh-CN" altLang="en-US" dirty="0" smtClean="0"/>
              <a:t>上饱受关注，就在于其实数理理论上面的原创没有多少，但是就是创新性的将二者结合了一下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第四点就是，为什么用于目标跟踪的模型的层数和参数量这么少呢（更重要的是需要跟踪的物体还是训练集中从未出现过的）？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这也是这篇论文创新的地方：</a:t>
            </a:r>
            <a:r>
              <a:rPr lang="en-US" altLang="zh-CN" dirty="0" smtClean="0"/>
              <a:t>VGG</a:t>
            </a:r>
            <a:r>
              <a:rPr lang="zh-CN" altLang="en-US" dirty="0" smtClean="0"/>
              <a:t>这些模型学习到的是每一类物体的特点，因此在测试时可以输出物体的类别。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Siamese-RPN</a:t>
            </a:r>
            <a:r>
              <a:rPr lang="zh-CN" altLang="en-US" dirty="0" smtClean="0"/>
              <a:t>模型真正学到的，并不是某一类或某几类物体的特点，而是通过这些物体来学习所有物体</a:t>
            </a:r>
            <a:r>
              <a:rPr lang="zh-CN" altLang="en-US" dirty="0" smtClean="0">
                <a:solidFill>
                  <a:srgbClr val="FF0000"/>
                </a:solidFill>
              </a:rPr>
              <a:t>形变</a:t>
            </a:r>
            <a:r>
              <a:rPr lang="zh-CN" altLang="en-US" dirty="0" smtClean="0"/>
              <a:t>的特点。也就是说虽然物体的种类有很多，但任何物体的形变都是有规律的，是可迁移的，或者说是可数的。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（后面的不扩展）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当然，所有形变的种类加起来是无数种（比如旋转，可以旋转</a:t>
            </a:r>
            <a:r>
              <a:rPr lang="en-US" altLang="zh-CN" dirty="0" smtClean="0"/>
              <a:t>0~360</a:t>
            </a:r>
            <a:r>
              <a:rPr lang="zh-CN" altLang="en-US" dirty="0" smtClean="0"/>
              <a:t>之间任何一个角度，还包括扭曲、弯折等更复杂的形变），但由于它们都有规律，那么当训练集足够大时，就可以囊括（或者说模型可以学到）各种各样的规律，这样就可以用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用只包含有限物体的训练集而训练出的模型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来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对任意物体进行跟踪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。因此即使模型在面对一个没见过的物体时，也能正确进行跟踪。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0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谢谢，以上是我组会报告的全部内容。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8B276-7A50-45C3-934E-C7DD904B3B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74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先是论文相关背景的介绍，然后介绍两个相关网络，再然后是结合作者实验介绍结果，最后是我对这篇论文的一些总结。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5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Tracking</a:t>
            </a:r>
            <a:r>
              <a:rPr lang="zh-CN" altLang="en-US" dirty="0" smtClean="0"/>
              <a:t>是很多基于追踪任务的基本组成部分，比如自动驾驶、视频监控等应用领域，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技术在光照、形变等方面具有非常大的挑战，另外追踪技术的实效性在实际应用当中更加具有现实意义。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目前追踪器技术大致分为两个分支，一个是基于傅里叶相关滤波器的技术，这种技术牺牲速度换取准确率；另外一种使用深度特性（</a:t>
            </a:r>
            <a:r>
              <a:rPr lang="en-US" altLang="zh-CN" dirty="0" smtClean="0"/>
              <a:t>deep features</a:t>
            </a:r>
            <a:r>
              <a:rPr lang="zh-CN" altLang="en-US" dirty="0" smtClean="0"/>
              <a:t>）来提高准确率，但是由于缺少特定领域的信息，在性能方面往往还不去上一种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基于以上分析，作者提出了论文中的这种方法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一种端到端的离线训练方法。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简单来说，作者这篇论文是创新性的将已有的两种算法结合在了一起，形成了一个新的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。所以要了解这篇文章，我们先来介绍下，相关的两个算法到底做了啥？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这是第一种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</a:t>
            </a:r>
            <a:r>
              <a:rPr lang="en-US" altLang="zh-CN" dirty="0" smtClean="0"/>
              <a:t>Siamese</a:t>
            </a:r>
            <a:r>
              <a:rPr lang="zh-CN" altLang="en-US" dirty="0" smtClean="0"/>
              <a:t>网络是一种相似性度量方法，当类别数多，而每个类别的数量少的情况。而视频中的单目标追踪恰恰是这样的情况，简单来说就是：用只包含有限物体的训练集而训练出的模型</a:t>
            </a:r>
            <a:endParaRPr lang="en-US" altLang="zh-CN" dirty="0" smtClean="0"/>
          </a:p>
          <a:p>
            <a:r>
              <a:rPr lang="zh-CN" altLang="en-US" dirty="0" smtClean="0"/>
              <a:t>用来对任意的物体进行追踪。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检测有两项任务：定位和识别，那么第一个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做的就是识别，接下来让我们来看看作者是怎么解决定位这个问题的？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3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Location</a:t>
            </a:r>
            <a:r>
              <a:rPr lang="zh-CN" altLang="en-US" dirty="0" smtClean="0"/>
              <a:t>用到另一个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是</a:t>
            </a:r>
            <a:r>
              <a:rPr lang="en-US" altLang="zh-CN" dirty="0" smtClean="0"/>
              <a:t>RPN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也是在另外一篇论文中提出的，用于目标检测。这个网络分为两个分支，一个用于分类前景和背景，一个用于边界框回归。这张图呢就是</a:t>
            </a:r>
            <a:r>
              <a:rPr lang="en-US" altLang="zh-CN" dirty="0" smtClean="0"/>
              <a:t>RPN</a:t>
            </a:r>
            <a:r>
              <a:rPr lang="zh-CN" altLang="en-US" dirty="0" smtClean="0"/>
              <a:t>的网络结构图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前面提到</a:t>
            </a:r>
            <a:r>
              <a:rPr lang="en-US" altLang="zh-CN" dirty="0" smtClean="0"/>
              <a:t>RPN</a:t>
            </a:r>
            <a:r>
              <a:rPr lang="zh-CN" altLang="en-US" dirty="0" smtClean="0"/>
              <a:t>解决的就是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问题，那么这里涉及到两个重要概念：一个是“锚点”机制，另外一个就是包围盒回归，下面我介绍一下作者如何用这两个理论解决定位问题。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8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论文中的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就是“锚”的引申义。把每个点（比如图一红色框）当作一个下锚的地方，每个点生成若干个框代表撒网的意思。把整幅特征图当作汪洋的大海，没过一个点下一个锚，然后开始撒网捕鱼。 </a:t>
            </a:r>
            <a:endParaRPr lang="en-US" altLang="zh-CN" dirty="0" smtClean="0"/>
          </a:p>
          <a:p>
            <a:r>
              <a:rPr lang="zh-CN" altLang="en-US" dirty="0" smtClean="0"/>
              <a:t>第一</a:t>
            </a:r>
            <a:r>
              <a:rPr lang="zh-CN" altLang="en-US" dirty="0" smtClean="0"/>
              <a:t>步，把</a:t>
            </a:r>
            <a:r>
              <a:rPr lang="en-US" altLang="zh-CN" dirty="0" smtClean="0"/>
              <a:t>feature maps(256</a:t>
            </a:r>
            <a:r>
              <a:rPr lang="zh-CN" altLang="en-US" dirty="0" smtClean="0"/>
              <a:t>张</a:t>
            </a:r>
            <a:r>
              <a:rPr lang="en-US" altLang="zh-CN" dirty="0" smtClean="0"/>
              <a:t>map)</a:t>
            </a:r>
            <a:r>
              <a:rPr lang="zh-CN" altLang="en-US" dirty="0" smtClean="0"/>
              <a:t>拍扁，变成一张图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每个点都是</a:t>
            </a:r>
            <a:r>
              <a:rPr lang="en-US" altLang="zh-CN" dirty="0" smtClean="0"/>
              <a:t>256</a:t>
            </a:r>
            <a:r>
              <a:rPr lang="zh-CN" altLang="en-US" dirty="0" smtClean="0"/>
              <a:t>维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。基于每个</a:t>
            </a:r>
            <a:r>
              <a:rPr lang="en-US" altLang="zh-CN" dirty="0" smtClean="0"/>
              <a:t>256d</a:t>
            </a:r>
            <a:r>
              <a:rPr lang="zh-CN" altLang="en-US" dirty="0" smtClean="0"/>
              <a:t>点开始“下锚”。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机制以后，对于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每个点维度是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，以每个点为中心生成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个大小不一的框，那么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一定有跟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很接近的框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其实就是上面第三张图，绿色的就是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（要检测一架飞机的位置），而红色框恰好就是我们所谓接近真实值的那个框。至于如何通过这个回归出真实飞机的位置，这就是归功于前面卷积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引用一句话：输入一个飞机，就可以想象它的机翼部分的范围应该在哪里！</a:t>
            </a:r>
            <a:endParaRPr lang="zh-CN" altLang="en-US" dirty="0" smtClean="0"/>
          </a:p>
          <a:p>
            <a:r>
              <a:rPr lang="en-US" altLang="zh-CN" dirty="0" smtClean="0"/>
              <a:t>--------------------- </a:t>
            </a:r>
          </a:p>
          <a:p>
            <a:r>
              <a:rPr lang="zh-CN" altLang="en-US" dirty="0" smtClean="0"/>
              <a:t>作者：木盏 （摘抄自该作者）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 smtClean="0"/>
              <a:t>开始就说了，这篇论文就是两篇论文的综合体，那我们先来看一看，合体之后的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左边是孪生网络结构（</a:t>
            </a:r>
            <a:r>
              <a:rPr lang="en-US" altLang="zh-CN" dirty="0" smtClean="0"/>
              <a:t>Siamese-Network</a:t>
            </a:r>
            <a:r>
              <a:rPr lang="zh-CN" altLang="en-US" dirty="0" smtClean="0"/>
              <a:t>），上下分支的网络结构和参数完全相同，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上面是输入第一帧的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，靠此信息检测候选区域中的目标，即模板帧。下面是待检测的帧，显然，待检测帧的搜索区域比模板帧的区域大。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结构，又分为两部分，上部分是分类分支，模板帧和检测帧的经过孪生网络后的特征再经过一个卷积层，模板帧特征经过卷积层后变为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2k*256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通道，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数量，因为分为两类，所以是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。下面是边界框回归支路，因为有四个量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[x, y, w, h]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4k.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右边是输出。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6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之前提到过，由于样本比较少，那怎样确保准确率呢？作者在这篇论文中，用到了一种叫单样本检测的方法。也就是当只知道一张图片上的信息情况下，用这些信息来匹配要检测的图片。</a:t>
            </a:r>
            <a:endParaRPr lang="en-US" altLang="zh-CN" dirty="0" smtClean="0"/>
          </a:p>
          <a:p>
            <a:r>
              <a:rPr lang="zh-CN" altLang="en-US" dirty="0" smtClean="0"/>
              <a:t>这样做还有一个好处，就是提高了算法的速度！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6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具体的一些模型参数，在这里就不展开介绍，这是作者论文用到的数据集以及一些预处理效果图。下面，我们来看一下论文的实验结果。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761999"/>
            <a:ext cx="8520332" cy="2277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991" y="3636921"/>
            <a:ext cx="8520332" cy="14176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单击此处输入副标题 </a:t>
            </a:r>
            <a:r>
              <a:rPr lang="en-US" altLang="zh-CN" dirty="0"/>
              <a:t>/ </a:t>
            </a:r>
            <a:r>
              <a:rPr lang="zh-CN" altLang="en-US" dirty="0"/>
              <a:t>日期 </a:t>
            </a:r>
            <a:r>
              <a:rPr lang="en-US" altLang="zh-CN" dirty="0"/>
              <a:t>/ </a:t>
            </a:r>
            <a:r>
              <a:rPr lang="zh-CN" altLang="en-US" dirty="0"/>
              <a:t>主讲人信息等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EDE31D2-A1B8-4A0F-939D-A3212B55E4AC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3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9384-5299-44B9-805E-49AE6EA0C4C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4325" y="1101633"/>
            <a:ext cx="10489475" cy="5050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3148150"/>
            <a:ext cx="10463347" cy="304364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64325" y="1710734"/>
            <a:ext cx="10489475" cy="114676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587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84C8-28BB-4143-8AA6-2157ECAADB45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360" y="3868552"/>
            <a:ext cx="5345737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" y="-1"/>
            <a:ext cx="12192000" cy="350084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6201829" y="3868552"/>
            <a:ext cx="5345737" cy="60570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493985" y="4598126"/>
            <a:ext cx="5345112" cy="159947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01828" y="4598126"/>
            <a:ext cx="5345737" cy="159947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4554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A1CC-FC8E-4AC8-9EF6-8278EDCA6DAA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94472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75778"/>
            <a:ext cx="4922520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7"/>
          </p:nvPr>
        </p:nvSpPr>
        <p:spPr>
          <a:xfrm>
            <a:off x="6200639" y="1875398"/>
            <a:ext cx="4924425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904657" y="4945218"/>
            <a:ext cx="4908316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6196824" y="4945217"/>
            <a:ext cx="4924425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4218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40610"/>
            <a:ext cx="3148148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20"/>
          </p:nvPr>
        </p:nvSpPr>
        <p:spPr>
          <a:xfrm>
            <a:off x="4521926" y="1840230"/>
            <a:ext cx="3148148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21"/>
          </p:nvPr>
        </p:nvSpPr>
        <p:spPr>
          <a:xfrm>
            <a:off x="8153400" y="1840548"/>
            <a:ext cx="3148148" cy="28384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890588" y="4898073"/>
            <a:ext cx="3148012" cy="135032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4521200" y="4897438"/>
            <a:ext cx="3149600" cy="1351000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53400" y="4897438"/>
            <a:ext cx="3148148" cy="1351000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CA76EA8-CB0F-47E2-B4D9-BAB773BCB0D1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30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2F23EF5-CC9A-4471-8C4D-CAD957CF4FE5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0836" y="1072274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21523" y="1781427"/>
            <a:ext cx="2594847" cy="257622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9" name="图片占位符 6"/>
          <p:cNvSpPr>
            <a:spLocks noGrp="1"/>
          </p:cNvSpPr>
          <p:nvPr>
            <p:ph type="pic" sz="quarter" idx="17"/>
          </p:nvPr>
        </p:nvSpPr>
        <p:spPr>
          <a:xfrm>
            <a:off x="3379703" y="1781048"/>
            <a:ext cx="2594848" cy="257656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9"/>
          </p:nvPr>
        </p:nvSpPr>
        <p:spPr>
          <a:xfrm>
            <a:off x="6237884" y="1792885"/>
            <a:ext cx="2594848" cy="257625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1" name="图片占位符 11"/>
          <p:cNvSpPr>
            <a:spLocks noGrp="1"/>
          </p:cNvSpPr>
          <p:nvPr>
            <p:ph type="pic" sz="quarter" idx="21"/>
          </p:nvPr>
        </p:nvSpPr>
        <p:spPr>
          <a:xfrm>
            <a:off x="9096065" y="1781365"/>
            <a:ext cx="2605533" cy="257687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2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519447" y="4589752"/>
            <a:ext cx="2596922" cy="165575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3365643" y="4603895"/>
            <a:ext cx="2608262" cy="1641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6237430" y="4604183"/>
            <a:ext cx="2595563" cy="1641326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9096518" y="4589895"/>
            <a:ext cx="2605080" cy="165561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2778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2A3D-06F7-4F82-A72A-4C72830AB5CD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2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B993-432D-49DC-857E-FA30D063EB1A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097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2222695"/>
            <a:ext cx="8520332" cy="81689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单击此处输入结束语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EC0744A-1ADE-441A-9FF5-DEAB8808D70B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42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761999"/>
            <a:ext cx="8520332" cy="2277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991" y="3636921"/>
            <a:ext cx="8520332" cy="14176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单击此处输入副标题 </a:t>
            </a:r>
            <a:r>
              <a:rPr lang="en-US" altLang="zh-CN" dirty="0"/>
              <a:t>/ </a:t>
            </a:r>
            <a:r>
              <a:rPr lang="zh-CN" altLang="en-US" dirty="0"/>
              <a:t>日期 </a:t>
            </a:r>
            <a:r>
              <a:rPr lang="en-US" altLang="zh-CN" dirty="0"/>
              <a:t>/ </a:t>
            </a:r>
            <a:r>
              <a:rPr lang="zh-CN" altLang="en-US" dirty="0"/>
              <a:t>主讲人信息等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EDE31D2-A1B8-4A0F-939D-A3212B55E4AC}" type="datetime1">
              <a:rPr lang="zh-CN" altLang="en-US" smtClean="0"/>
              <a:pPr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2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369" y="762000"/>
            <a:ext cx="977731" cy="575394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9637" y="1739900"/>
            <a:ext cx="6608881" cy="58127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1</a:t>
            </a:r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703318-8A2B-4EAB-9A2C-445ACA003AB6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369" y="1739900"/>
            <a:ext cx="1180621" cy="5812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70514"/>
            <a:ext cx="1181100" cy="4841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89637" y="2470514"/>
            <a:ext cx="6610350" cy="4828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2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081698"/>
            <a:ext cx="1180790" cy="482721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089637" y="3079503"/>
            <a:ext cx="6609532" cy="48491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单击此处输入第</a:t>
            </a:r>
            <a:r>
              <a:rPr lang="en-US" altLang="zh-CN" dirty="0"/>
              <a:t>3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4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369" y="660400"/>
            <a:ext cx="1180621" cy="676994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9637" y="1739900"/>
            <a:ext cx="6608881" cy="581270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1</a:t>
            </a:r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703318-8A2B-4EAB-9A2C-445ACA003AB6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369" y="1739900"/>
            <a:ext cx="1180621" cy="58127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70514"/>
            <a:ext cx="1181100" cy="4841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89637" y="2470514"/>
            <a:ext cx="6610350" cy="4828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2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081698"/>
            <a:ext cx="1180790" cy="482721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089637" y="3079503"/>
            <a:ext cx="6609532" cy="48491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0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单击此处输入第</a:t>
            </a:r>
            <a:r>
              <a:rPr lang="en-US" altLang="zh-CN" dirty="0"/>
              <a:t>3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2187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节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93801"/>
            <a:ext cx="8520332" cy="1765482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2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单击此处输入章节序号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134584"/>
            <a:ext cx="8520332" cy="21613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663C8C-8A9F-4A0E-A008-A456FF0F21DE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50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2617-530D-47A1-8845-064AFCDE0DDC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507966"/>
            <a:ext cx="9655126" cy="5348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388" y="2303185"/>
            <a:ext cx="9655175" cy="3145115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4206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0EB-52BB-49C6-941E-FF1D8D179923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224673"/>
            <a:ext cx="9655126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413" y="3792079"/>
            <a:ext cx="9655175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68413" y="4524291"/>
            <a:ext cx="9655175" cy="130818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60809" y="1934031"/>
            <a:ext cx="9655175" cy="13081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89522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BF56-E0E0-4C02-AB6F-48823B766406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304156" y="1351675"/>
            <a:ext cx="4936444" cy="616408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28806" y="1370941"/>
            <a:ext cx="4936444" cy="59714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928688" y="2169819"/>
            <a:ext cx="4937125" cy="3748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03963" y="2170112"/>
            <a:ext cx="4937125" cy="3748087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25015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140D-3B42-468C-8DF8-A75DA4329C5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11295" y="1361308"/>
            <a:ext cx="310979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94121" y="1370941"/>
            <a:ext cx="310979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8028469" y="1371291"/>
            <a:ext cx="3109794" cy="606425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994122" y="2138363"/>
            <a:ext cx="310979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4511675" y="2138362"/>
            <a:ext cx="310991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027988" y="2138362"/>
            <a:ext cx="3109912" cy="384318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3227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5AB5-A356-40D5-8990-FF023FBF4D34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11727" y="1782750"/>
            <a:ext cx="4342073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1782751"/>
            <a:ext cx="5680165" cy="37048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11727" y="2493299"/>
            <a:ext cx="4341812" cy="299433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27135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5244229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124-F279-407C-A249-C6B311D042F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3178" y="1290456"/>
            <a:ext cx="4442221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单击此处输入主标题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7093131" y="0"/>
            <a:ext cx="5098869" cy="6858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63574" y="1973035"/>
            <a:ext cx="4441825" cy="502341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77643" y="2768321"/>
            <a:ext cx="5749925" cy="3451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0089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9384-5299-44B9-805E-49AE6EA0C4C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4325" y="1101633"/>
            <a:ext cx="10489475" cy="5050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3148150"/>
            <a:ext cx="10463347" cy="304364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64325" y="1710734"/>
            <a:ext cx="10489475" cy="114676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0119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84C8-28BB-4143-8AA6-2157ECAADB45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360" y="3868552"/>
            <a:ext cx="5345737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1" y="-1"/>
            <a:ext cx="12192000" cy="350084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6201829" y="3868552"/>
            <a:ext cx="5345737" cy="60570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493985" y="4598126"/>
            <a:ext cx="5345112" cy="1502228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01828" y="4598126"/>
            <a:ext cx="5345737" cy="1502228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5833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A1CC-FC8E-4AC8-9EF6-8278EDCA6DAA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94472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75778"/>
            <a:ext cx="4922520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7"/>
          </p:nvPr>
        </p:nvSpPr>
        <p:spPr>
          <a:xfrm>
            <a:off x="6200639" y="1875398"/>
            <a:ext cx="4924425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904657" y="4945218"/>
            <a:ext cx="4908316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6196824" y="4945217"/>
            <a:ext cx="4924425" cy="121428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2688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节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93801"/>
            <a:ext cx="8520332" cy="1765482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2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单击此处输入章节序号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134584"/>
            <a:ext cx="8520332" cy="21613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663C8C-8A9F-4A0E-A008-A456FF0F21DE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289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" y="1074452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90452" y="1840610"/>
            <a:ext cx="3148148" cy="283807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20"/>
          </p:nvPr>
        </p:nvSpPr>
        <p:spPr>
          <a:xfrm>
            <a:off x="4521926" y="1840230"/>
            <a:ext cx="3148148" cy="283845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21"/>
          </p:nvPr>
        </p:nvSpPr>
        <p:spPr>
          <a:xfrm>
            <a:off x="8153400" y="1840548"/>
            <a:ext cx="3148148" cy="28384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890588" y="4898073"/>
            <a:ext cx="3148012" cy="127412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4521200" y="4897438"/>
            <a:ext cx="3149600" cy="127476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53400" y="4897438"/>
            <a:ext cx="3148148" cy="1274762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CA76EA8-CB0F-47E2-B4D9-BAB773BCB0D1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64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2F23EF5-CC9A-4471-8C4D-CAD957CF4FE5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0836" y="1072274"/>
            <a:ext cx="7772400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39989" y="1781048"/>
            <a:ext cx="2594847" cy="257622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19" name="图片占位符 6"/>
          <p:cNvSpPr>
            <a:spLocks noGrp="1"/>
          </p:cNvSpPr>
          <p:nvPr>
            <p:ph type="pic" sz="quarter" idx="17"/>
          </p:nvPr>
        </p:nvSpPr>
        <p:spPr>
          <a:xfrm>
            <a:off x="3379703" y="1781048"/>
            <a:ext cx="2594848" cy="257656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9"/>
          </p:nvPr>
        </p:nvSpPr>
        <p:spPr>
          <a:xfrm>
            <a:off x="6237884" y="1792885"/>
            <a:ext cx="2594848" cy="257625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1" name="图片占位符 11"/>
          <p:cNvSpPr>
            <a:spLocks noGrp="1"/>
          </p:cNvSpPr>
          <p:nvPr>
            <p:ph type="pic" sz="quarter" idx="21"/>
          </p:nvPr>
        </p:nvSpPr>
        <p:spPr>
          <a:xfrm>
            <a:off x="9096065" y="1781365"/>
            <a:ext cx="2605533" cy="257687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添加图片</a:t>
            </a:r>
          </a:p>
        </p:txBody>
      </p:sp>
      <p:sp>
        <p:nvSpPr>
          <p:cNvPr id="22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519447" y="4589752"/>
            <a:ext cx="2596922" cy="1655757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24" hasCustomPrompt="1"/>
          </p:nvPr>
        </p:nvSpPr>
        <p:spPr>
          <a:xfrm>
            <a:off x="3365643" y="4603895"/>
            <a:ext cx="2608262" cy="1641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6237430" y="4604183"/>
            <a:ext cx="2595563" cy="1641326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9096518" y="4589895"/>
            <a:ext cx="2605080" cy="1655614"/>
          </a:xfrm>
        </p:spPr>
        <p:txBody>
          <a:bodyPr>
            <a:no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896677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2A3D-06F7-4F82-A72A-4C72830AB5CD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3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B993-432D-49DC-857E-FA30D063EB1A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651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991" y="2222695"/>
            <a:ext cx="8520332" cy="81689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单击此处输入结束语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EC0744A-1ADE-441A-9FF5-DEAB8808D70B}" type="datetime1">
              <a:rPr lang="zh-CN" altLang="en-US" smtClean="0"/>
              <a:pPr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5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2617-530D-47A1-8845-064AFCDE0DDC}" type="datetime1">
              <a:rPr lang="zh-CN" altLang="en-US" smtClean="0"/>
              <a:t>2018/12/2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507966"/>
            <a:ext cx="9655126" cy="5348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388" y="2303185"/>
            <a:ext cx="9655175" cy="3145115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461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0EB-52BB-49C6-941E-FF1D8D179923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68437" y="1224673"/>
            <a:ext cx="9655126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1268413" y="3792079"/>
            <a:ext cx="9655175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68413" y="4524291"/>
            <a:ext cx="9655175" cy="130818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60809" y="1934031"/>
            <a:ext cx="9655175" cy="13081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buClr>
                <a:srgbClr val="E72427"/>
              </a:buCl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75551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BF56-E0E0-4C02-AB6F-48823B766406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304156" y="1351675"/>
            <a:ext cx="493644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28806" y="1370941"/>
            <a:ext cx="493644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928688" y="2169819"/>
            <a:ext cx="4937125" cy="3748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buFont typeface="Arial" panose="020B0604020202020204" pitchFamily="34" charset="0"/>
              <a:buChar char="•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03963" y="2170112"/>
            <a:ext cx="4937125" cy="3748087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3796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140D-3B42-468C-8DF8-A75DA4329C5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11295" y="1361308"/>
            <a:ext cx="3109794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94121" y="1370941"/>
            <a:ext cx="3109794" cy="597142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8028469" y="1371291"/>
            <a:ext cx="3109794" cy="606425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994122" y="2138363"/>
            <a:ext cx="310979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 hasCustomPrompt="1"/>
          </p:nvPr>
        </p:nvSpPr>
        <p:spPr>
          <a:xfrm>
            <a:off x="4511675" y="2138362"/>
            <a:ext cx="3109913" cy="3843338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027988" y="2138362"/>
            <a:ext cx="3109912" cy="384318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732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8329240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5AB5-A356-40D5-8990-FF023FBF4D34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11727" y="1782750"/>
            <a:ext cx="4342073" cy="529376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64326" y="1782751"/>
            <a:ext cx="5680165" cy="37048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11727" y="2493299"/>
            <a:ext cx="4341812" cy="299433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3435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360" y="140678"/>
            <a:ext cx="5244229" cy="52761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124-F279-407C-A249-C6B311D042F0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3178" y="1290456"/>
            <a:ext cx="4442221" cy="61640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zh-CN" altLang="en-US" dirty="0"/>
              <a:t>单击此处输入主标题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7093131" y="0"/>
            <a:ext cx="5098869" cy="6858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63574" y="1973035"/>
            <a:ext cx="4441825" cy="502341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algn="l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77643" y="2768321"/>
            <a:ext cx="5749925" cy="3196381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buClr>
                <a:srgbClr val="E72427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buClr>
                <a:srgbClr val="E72427"/>
              </a:buCl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777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2A67E61-4711-4BE2-BF9B-451D4982351C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3" r:id="rId2"/>
    <p:sldLayoutId id="2147483710" r:id="rId3"/>
    <p:sldLayoutId id="2147483708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2" r:id="rId10"/>
    <p:sldLayoutId id="2147483721" r:id="rId11"/>
    <p:sldLayoutId id="2147483723" r:id="rId12"/>
    <p:sldLayoutId id="2147483720" r:id="rId13"/>
    <p:sldLayoutId id="2147483718" r:id="rId14"/>
    <p:sldLayoutId id="2147483703" r:id="rId15"/>
    <p:sldLayoutId id="2147483727" r:id="rId16"/>
    <p:sldLayoutId id="214748372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2A67E61-4711-4BE2-BF9B-451D4982351C}" type="datetime1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3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505" y="1196377"/>
            <a:ext cx="9324888" cy="2277587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Visual Tracking with Siamese Region Proposal Network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 Li, </a:t>
            </a:r>
            <a:r>
              <a:rPr lang="en-US" altLang="zh-CN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Junjie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Yan, Wei Wu, Zheng Zhu and </a:t>
            </a:r>
            <a:r>
              <a:rPr lang="en-US" altLang="zh-CN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Xiaolin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7CECE-DE29-40DD-9057-B4251DD9339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093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09"/>
    </mc:Choice>
    <mc:Fallback>
      <p:transition spd="slow" advTm="10330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2015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E7DD2BF-612D-4D8F-89F4-544565EC0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4" r="4941" b="10046"/>
          <a:stretch/>
        </p:blipFill>
        <p:spPr>
          <a:xfrm>
            <a:off x="331464" y="1709067"/>
            <a:ext cx="5888906" cy="34398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83255DF-1593-4CFD-BA8F-3903746E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67" y="1955716"/>
            <a:ext cx="5428467" cy="3284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44" y="1"/>
            <a:ext cx="2319045" cy="160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510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54"/>
    </mc:Choice>
    <mc:Fallback>
      <p:transition spd="slow" advTm="1022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2016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940F65B-9236-4DB1-B4A0-8080E9AE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4" y="1930289"/>
            <a:ext cx="6107184" cy="3295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8790A41-B2D4-42C5-B50F-DF4311EE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78" y="2361028"/>
            <a:ext cx="5889688" cy="25366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81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44"/>
    </mc:Choice>
    <mc:Fallback>
      <p:transition spd="slow" advTm="8224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VOT 2017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5805C30-96E3-4EA0-B2EE-B0325F63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65" y="1315139"/>
            <a:ext cx="8003495" cy="4329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248" y="0"/>
            <a:ext cx="2087141" cy="1445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747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314"/>
    </mc:Choice>
    <mc:Fallback>
      <p:transition spd="slow" advTm="7031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02B6118-88E9-40A9-AB3E-0F0E245B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55" y="1435605"/>
            <a:ext cx="6701295" cy="4357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617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38"/>
    </mc:Choice>
    <mc:Fallback>
      <p:transition spd="slow" advTm="7493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411B60A-60E3-46BB-914D-9E17A2BF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65" y="896607"/>
            <a:ext cx="7709251" cy="5642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08" y="1"/>
            <a:ext cx="1577281" cy="1092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67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02"/>
    </mc:Choice>
    <mc:Fallback>
      <p:transition spd="slow" advTm="4440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779235" cy="491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Siamese region proposal network (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SiameseRPN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which is end-to-end trained off-line with large-scale image pairs for the tracking task.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online tracking, the proposed framework is formulated as a local one-shot detection task, which can refine the proposal to discard the expensive multi-scale test.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experiments, Siamese RPN achieve leading performance in VOT2015,VOT2016 and VOT2017 real-time challenges with the speed of 160 FPS, which proves advantages in both accuracy and efficiency.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38" y="1"/>
            <a:ext cx="1614351" cy="111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47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58"/>
    </mc:Choice>
    <mc:Fallback>
      <p:transition spd="slow" advTm="13985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991" y="761999"/>
            <a:ext cx="9324888" cy="2277587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7CECE-DE29-40DD-9057-B4251DD9339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80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8"/>
    </mc:Choice>
    <mc:Fallback>
      <p:transition spd="slow" advTm="1982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046461" cy="448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&amp; Motivation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Related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&amp;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Training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My Conclusions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37"/>
    </mc:Choice>
    <mc:Fallback>
      <p:transition spd="slow" advTm="2025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Motivations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444086" y="1213698"/>
            <a:ext cx="10046461" cy="448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object tracking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trackers do not have regression network, which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ability to predict the shape of target during deformation, scale variance ..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trackers can not balance the accuracy and speed. Trackers with high performance can hardly track objects with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speed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290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53"/>
    </mc:Choice>
    <mc:Fallback>
      <p:transition spd="slow" advTm="8365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Related Works &amp;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7204746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Trackers based on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Siamese network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6" y="2654299"/>
            <a:ext cx="7788944" cy="31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1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65"/>
    </mc:Choice>
    <mc:Fallback>
      <p:transition spd="slow" advTm="9176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16" y="2487007"/>
            <a:ext cx="3028950" cy="3486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36551" y="6109772"/>
            <a:ext cx="124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Pic.1 RPN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869033" y="1219234"/>
            <a:ext cx="9306433" cy="2219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 Network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detection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Mechanism</a:t>
            </a:r>
          </a:p>
          <a:p>
            <a:pPr marL="685775" lvl="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Regression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0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06"/>
    </mc:Choice>
    <mc:Fallback>
      <p:transition spd="slow" advTm="10350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1488216" y="5435485"/>
            <a:ext cx="236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Pic.1 bounding boxes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869034" y="1219234"/>
            <a:ext cx="8432522" cy="868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 Network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62" y="2756072"/>
            <a:ext cx="4143375" cy="25622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440" y="2940192"/>
            <a:ext cx="2105025" cy="19145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0450" y="5435485"/>
            <a:ext cx="168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Pic.2 anchor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75406" y="5435485"/>
            <a:ext cx="267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Pic.3 Ground Truth (green)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" y="2756072"/>
            <a:ext cx="4781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51"/>
    </mc:Choice>
    <mc:Fallback>
      <p:transition spd="slow" advTm="12635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7204746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Siam-RPN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60" y="1841157"/>
            <a:ext cx="10743127" cy="42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9"/>
    </mc:Choice>
    <mc:Fallback>
      <p:transition spd="slow" advTm="9251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&amp; innovations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xmlns="" id="{F9D3B2BE-2D5C-4FC8-894E-1B233D94B0ED}"/>
              </a:ext>
            </a:extLst>
          </p:cNvPr>
          <p:cNvSpPr txBox="1">
            <a:spLocks/>
          </p:cNvSpPr>
          <p:nvPr/>
        </p:nvSpPr>
        <p:spPr>
          <a:xfrm>
            <a:off x="281360" y="1065417"/>
            <a:ext cx="6564283" cy="102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One-shot learning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974124" y="2485419"/>
            <a:ext cx="9008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another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meta-learning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aim to get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of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learn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is to say, being aware of and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taking control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one’s own learning.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7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82"/>
    </mc:Choice>
    <mc:Fallback>
      <p:transition spd="slow" advTm="8218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Training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06" y="0"/>
            <a:ext cx="2657983" cy="184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CA369F4-5E4A-4EE7-B6D6-00326C6C4147}"/>
              </a:ext>
            </a:extLst>
          </p:cNvPr>
          <p:cNvSpPr/>
          <p:nvPr/>
        </p:nvSpPr>
        <p:spPr>
          <a:xfrm>
            <a:off x="2697108" y="832764"/>
            <a:ext cx="5191455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VID+Youtube-BB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xmlns="" id="{AA2BFB2B-1806-4C26-9E3E-A2AD59484BFF}"/>
              </a:ext>
            </a:extLst>
          </p:cNvPr>
          <p:cNvSpPr txBox="1">
            <a:spLocks/>
          </p:cNvSpPr>
          <p:nvPr/>
        </p:nvSpPr>
        <p:spPr>
          <a:xfrm>
            <a:off x="3606118" y="1496611"/>
            <a:ext cx="3442414" cy="141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72427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~4.5 k videos (VID)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~240 k videos(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-BB)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FF7AFB6-4B98-475A-9BEC-18D325239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807" y="2898153"/>
            <a:ext cx="1209675" cy="1209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5F225BD-CA06-485C-8C6D-3EF6F82F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06" y="4253085"/>
            <a:ext cx="2428875" cy="2428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DDDBFCA-F15C-43A7-8453-43B7F749D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940" y="2898152"/>
            <a:ext cx="1209675" cy="1209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4969EE2-0AD2-451F-B036-860834EDD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339" y="4253085"/>
            <a:ext cx="2428875" cy="24288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E3F25CA-DBDC-45B4-9059-0CAC7FD28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66" y="2898151"/>
            <a:ext cx="1209675" cy="12096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624FE82-687B-497F-90DA-8384E4093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364" y="4253085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8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4"/>
    </mc:Choice>
    <mc:Fallback>
      <p:transition spd="slow" advTm="2861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E72427"/>
            </a:gs>
            <a:gs pos="70000">
              <a:srgbClr val="E72427"/>
            </a:gs>
            <a:gs pos="100000">
              <a:srgbClr val="E72427">
                <a:alpha val="3000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E72427"/>
            </a:gs>
            <a:gs pos="70000">
              <a:srgbClr val="E72427"/>
            </a:gs>
            <a:gs pos="100000">
              <a:srgbClr val="E72427">
                <a:alpha val="3000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1329</TotalTime>
  <Words>1960</Words>
  <Application>Microsoft Office PowerPoint</Application>
  <PresentationFormat>宽屏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Times New Roman</vt:lpstr>
      <vt:lpstr>Office 主题</vt:lpstr>
      <vt:lpstr>1_Office 主题</vt:lpstr>
      <vt:lpstr>High Performance Visual Tracking with Siamese Region Proposal Network</vt:lpstr>
      <vt:lpstr>Outline</vt:lpstr>
      <vt:lpstr>1. Introduction &amp; Motivations</vt:lpstr>
      <vt:lpstr>2. Related Works &amp; innovations</vt:lpstr>
      <vt:lpstr>2. Related Works &amp; innovations</vt:lpstr>
      <vt:lpstr>2. Related Works &amp; innovations</vt:lpstr>
      <vt:lpstr>2. Related Works &amp; innovations</vt:lpstr>
      <vt:lpstr>2. Related Works &amp; innovations</vt:lpstr>
      <vt:lpstr>3. Training</vt:lpstr>
      <vt:lpstr>Performance on VOT 2015</vt:lpstr>
      <vt:lpstr>Performance on VOT 2016</vt:lpstr>
      <vt:lpstr>Performance on VOT 2017 realtime</vt:lpstr>
      <vt:lpstr>Ablation</vt:lpstr>
      <vt:lpstr>Qualitative result</vt:lpstr>
      <vt:lpstr>Contributions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sensetime</dc:creator>
  <cp:lastModifiedBy>XZP</cp:lastModifiedBy>
  <cp:revision>180</cp:revision>
  <dcterms:created xsi:type="dcterms:W3CDTF">2017-10-31T02:30:34Z</dcterms:created>
  <dcterms:modified xsi:type="dcterms:W3CDTF">2018-12-02T12:46:21Z</dcterms:modified>
</cp:coreProperties>
</file>